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69" r:id="rId3"/>
    <p:sldId id="264" r:id="rId4"/>
    <p:sldId id="257" r:id="rId5"/>
    <p:sldId id="266" r:id="rId6"/>
    <p:sldId id="271" r:id="rId7"/>
    <p:sldId id="277" r:id="rId8"/>
    <p:sldId id="272" r:id="rId9"/>
    <p:sldId id="276" r:id="rId10"/>
    <p:sldId id="274" r:id="rId11"/>
    <p:sldId id="278" r:id="rId12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2.png>
</file>

<file path=ppt/media/image3.gif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AADB1-EB5B-4D09-85A4-188A5269EB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917B6-B67C-4640-8730-1D22496028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6C288-955E-47C9-A4D4-867F49BAA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BF57C-6EDE-4716-89FD-D5411DAD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22AD8-223A-4E58-81EC-FEE3B63A0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9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44653-3BF2-449B-B26C-5B4804671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73FBD2-8D4B-478D-8386-40DE4DDDF9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72E5F-DDE8-46F5-B62C-33075980A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2FB0A-F39D-4088-96FE-7E2530A92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74B83-BEEF-46B7-90D0-3B98FFB90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31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78FA9F-7B4F-450F-9095-D598043F9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513AE5-C577-4150-9A46-992DEBEA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86413-B6A4-4994-8BA9-442FF04E3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18727-F220-4330-B6EB-0C7F46F8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78C54-06F0-4C89-BECA-F237DAE4D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67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EB56E-AB68-416D-BFDC-146C435C9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C4227-3E86-4F12-912D-7B541869A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57641-6936-4FA3-884B-543FB4551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3CDAA-7D01-4B34-B688-821D8C77F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2FC46-0E79-4DE9-8A39-8F20C76D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50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53F8B-665C-4F81-9A47-5BE4B4A84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72477-8DFC-48DF-8B7F-847D61109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0F7B2-621C-430B-8B47-02DCBDB6B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1CDEC-2DEE-4C2B-B3CC-BF7192BEA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F92C8-C750-4ECA-ACBC-010F13CF1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16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EB491-01B7-457B-84AC-F75F28E80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E614A-BA3C-4371-9E5B-9FB9E15BDF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2A527E-E053-41F9-BC65-6B74B2A3E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1728F1-A397-4771-91D0-9C6CE9633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4F5B1F-C6C6-4B5E-9850-6CA1734E3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88B3F-87C0-4832-8119-A338C6A8E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41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7576A-1D1F-41D6-9678-51AB8C830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F1ABA9-0784-4743-8488-2937492E52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08FB2-CDDD-40E8-8641-BC34484DBA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B15F1D-3F59-4225-8052-31D660DC55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09DA81-5DA9-4B71-A1B7-F3736B83EC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7C7E51-C745-4FFA-879D-EF86355A2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83D045-E57F-4665-8725-C7D18C702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C06274-6FF8-40B2-A384-413F002C1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32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1D9DE-6EBF-4490-9BCA-FD7D28F9A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3E53C5-CFF4-414C-BEE0-8170A7693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F83A51-C2C6-4EB8-A58C-CCE8096A8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FDF392-6C11-44A3-8EF0-6628077EE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802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E1CC16-4350-424E-BC0D-645027995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320A94-6152-4700-B6EB-A36D6B7B1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38322F-7030-4E6B-B8FF-1B6D0DC06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7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95965-F4E0-421F-8E11-A7D9E7DF9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64306-2733-4ABE-81BB-1AF859824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DCFCFF-9D41-4043-A26A-B5EDDB3FFC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149400-DC4E-443A-ABA8-4572E34A6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E5F885-0D5C-4BFB-905A-3549F4EB1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083B5-956E-4079-9704-224602A40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65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8A80-3370-4FBA-A8B4-EA139D21B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75A6E3-B3BD-445B-9AAD-B560744534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8F854B-73F0-4AD5-8817-81141AEDA8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19265-99C0-4D82-BB95-8CBEC7F9D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7F1120-BABD-40AB-8E91-4B3CDCF84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05B056-0294-49D5-B28E-A6C8E3920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975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425">
              <a:schemeClr val="bg2">
                <a:lumMod val="25000"/>
              </a:schemeClr>
            </a:gs>
            <a:gs pos="14000">
              <a:schemeClr val="accent1">
                <a:lumMod val="5000"/>
                <a:lumOff val="95000"/>
              </a:schemeClr>
            </a:gs>
            <a:gs pos="73000">
              <a:schemeClr val="bg1"/>
            </a:gs>
            <a:gs pos="100000">
              <a:schemeClr val="bg1"/>
            </a:gs>
            <a:gs pos="13000">
              <a:schemeClr val="tx1">
                <a:lumMod val="65000"/>
                <a:lumOff val="3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23A1E4-F15F-4569-A209-AF0F5D46B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EB59B8-04CA-4220-8067-039EE9A126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CC53A-8CBB-408A-B346-E85C4FB3D7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B98B3-0699-4ECB-8AF7-CAE3311D72EB}" type="datetimeFigureOut">
              <a:rPr lang="en-US" smtClean="0"/>
              <a:t>07-Jun-21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33193-C59F-4F9F-B871-0CAF4D43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1B75A-B3D3-41BD-86B9-797E0D22A1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86FC40-23AF-49E8-85D0-ADE870A26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493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005.06892.pdf" TargetMode="External"/><Relationship Id="rId2" Type="http://schemas.openxmlformats.org/officeDocument/2006/relationships/hyperlink" Target="https://github.com/cgruda/rep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ciencedirect.com/topics/engineering/convolutional-neural-network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a-comprehensive-guide-to-convolutional-neural-networks-the-eli5-way-3bd2b1164a53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4C38AF7-07AC-44AD-B8C3-7E0859123D66}"/>
              </a:ext>
            </a:extLst>
          </p:cNvPr>
          <p:cNvSpPr txBox="1"/>
          <p:nvPr/>
        </p:nvSpPr>
        <p:spPr>
          <a:xfrm>
            <a:off x="1185451" y="388119"/>
            <a:ext cx="10098188" cy="5786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he-IL" sz="1800" dirty="0">
                <a:latin typeface="Calibri" panose="020F0502020204030204" pitchFamily="34" charset="0"/>
                <a:cs typeface="Calibri" panose="020F0502020204030204" pitchFamily="34" charset="0"/>
              </a:rPr>
              <a:t>מס' פרויקט:</a:t>
            </a:r>
          </a:p>
          <a:p>
            <a:pPr algn="r" rtl="1"/>
            <a:r>
              <a:rPr lang="he-IL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20-1-1-2187</a:t>
            </a:r>
            <a:endParaRPr lang="he-IL" sz="2400" b="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endParaRPr lang="he-IL" sz="2800" b="1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שם הפרויקט:</a:t>
            </a:r>
            <a:br>
              <a:rPr lang="he-IL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מימוש וסימולציה של מאיץ למערכות לומדות על רכיב </a:t>
            </a:r>
            <a:r>
              <a:rPr lang="en-US" sz="36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FPGA</a:t>
            </a:r>
            <a:endParaRPr lang="he-IL" sz="3600" b="1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endParaRPr lang="he-IL" sz="2800" b="1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מגישים:</a:t>
            </a:r>
            <a:br>
              <a:rPr lang="he-IL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שי צבר       </a:t>
            </a:r>
            <a:r>
              <a:rPr lang="he-IL" sz="2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208723627</a:t>
            </a:r>
            <a:br>
              <a:rPr lang="he-IL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חיים גרודה </a:t>
            </a:r>
            <a:r>
              <a:rPr lang="he-IL" sz="2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312562721</a:t>
            </a:r>
            <a:br>
              <a:rPr lang="he-IL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he-IL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he-IL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מנחה:</a:t>
            </a:r>
          </a:p>
          <a:p>
            <a:pPr algn="r" rtl="1"/>
            <a:r>
              <a:rPr lang="he-IL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יוני זייפרט</a:t>
            </a:r>
            <a:br>
              <a:rPr lang="he-IL" sz="2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he-IL" sz="2800" b="1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 rtl="1"/>
            <a:r>
              <a:rPr lang="he-IL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מקום ביצוע:</a:t>
            </a:r>
          </a:p>
          <a:p>
            <a:pPr algn="r" rtl="1"/>
            <a:r>
              <a:rPr lang="he-IL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אוניברסיטה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09880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481A7-99E3-4E0E-90C2-D5DD044C8D7A}"/>
              </a:ext>
            </a:extLst>
          </p:cNvPr>
          <p:cNvSpPr/>
          <p:nvPr/>
        </p:nvSpPr>
        <p:spPr>
          <a:xfrm>
            <a:off x="83640" y="131531"/>
            <a:ext cx="674223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Conclusions and Future Work</a:t>
            </a:r>
            <a:endParaRPr lang="en-US" sz="3600" b="1" cap="none" spc="0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AE4EAA-03A7-472E-8624-E1BD2EC052B4}"/>
              </a:ext>
            </a:extLst>
          </p:cNvPr>
          <p:cNvSpPr txBox="1"/>
          <p:nvPr/>
        </p:nvSpPr>
        <p:spPr>
          <a:xfrm>
            <a:off x="150752" y="3789073"/>
            <a:ext cx="6462319" cy="2352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Future Work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Add convolution channels (RGB)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Compare with multi threaded SW implementations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Test accuracy loss for different fixed-point schemes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6C1C67-CD2D-4CD3-BA15-C3951A0C5CA2}"/>
              </a:ext>
            </a:extLst>
          </p:cNvPr>
          <p:cNvSpPr txBox="1"/>
          <p:nvPr/>
        </p:nvSpPr>
        <p:spPr>
          <a:xfrm>
            <a:off x="150752" y="1337824"/>
            <a:ext cx="6171501" cy="1891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Conclusions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Open Sans Hebrew" panose="00000500000000000000" pitchFamily="2" charset="-79"/>
              </a:rPr>
              <a:t>Significant acceleration compared to SW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Open Sans Hebrew" panose="00000500000000000000" pitchFamily="2" charset="-79"/>
              </a:rPr>
              <a:t>No loss of accuracy with fixed point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Open Sans Hebrew" panose="00000500000000000000" pitchFamily="2" charset="-79"/>
              </a:rPr>
              <a:t>Significant power conservation</a:t>
            </a:r>
            <a:endParaRPr lang="en-US" sz="20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157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EA63FF-9478-470A-9AAA-0100513072C3}"/>
              </a:ext>
            </a:extLst>
          </p:cNvPr>
          <p:cNvSpPr/>
          <p:nvPr/>
        </p:nvSpPr>
        <p:spPr>
          <a:xfrm>
            <a:off x="243115" y="123298"/>
            <a:ext cx="585288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Appendix and References</a:t>
            </a:r>
            <a:endParaRPr lang="en-US" sz="3600" b="1" cap="none" spc="0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49D39C-8FB0-47FB-BD93-DF280F1C004D}"/>
              </a:ext>
            </a:extLst>
          </p:cNvPr>
          <p:cNvSpPr txBox="1"/>
          <p:nvPr/>
        </p:nvSpPr>
        <p:spPr>
          <a:xfrm>
            <a:off x="0" y="1235607"/>
            <a:ext cx="6171501" cy="2352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  <a:hlinkClick r:id="rId2"/>
              </a:rPr>
              <a:t>Project repository on GitHub</a:t>
            </a:r>
            <a:endParaRPr lang="en-US" sz="2000" dirty="0">
              <a:cs typeface="Arial" panose="020B0604020202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hlinkClick r:id="rId3"/>
              </a:rPr>
              <a:t>ZynqNet</a:t>
            </a:r>
            <a:r>
              <a:rPr lang="en-US" sz="2000" dirty="0">
                <a:hlinkClick r:id="rId3"/>
              </a:rPr>
              <a:t> - An FPGA-Accelerated Embedded CNN</a:t>
            </a:r>
            <a:endParaRPr lang="en-US" sz="20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  <a:hlinkClick r:id="rId4"/>
              </a:rPr>
              <a:t>Science Direct - Convolutional Neural Networks</a:t>
            </a:r>
            <a:endParaRPr lang="en-US" sz="2000" dirty="0"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</a:pPr>
            <a:endParaRPr lang="en-US" sz="20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1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8128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3795BC-54D1-43E5-A405-8FBF2482E6D6}"/>
              </a:ext>
            </a:extLst>
          </p:cNvPr>
          <p:cNvSpPr/>
          <p:nvPr/>
        </p:nvSpPr>
        <p:spPr>
          <a:xfrm>
            <a:off x="153508" y="120904"/>
            <a:ext cx="828944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CNN – Convolutional Neural Network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F12635-5B57-402E-92F3-00CB8E9C88E1}"/>
              </a:ext>
            </a:extLst>
          </p:cNvPr>
          <p:cNvSpPr txBox="1"/>
          <p:nvPr/>
        </p:nvSpPr>
        <p:spPr>
          <a:xfrm>
            <a:off x="-92475" y="1119640"/>
            <a:ext cx="7029299" cy="2352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Achieved great success in image classification, speech recognition and more.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Research hotspot in many scientific fields.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Widely used in the industry, such as for autonomous cars, security systems, health and more.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09245E-1B8D-45DD-96A1-9F30ACC674DB}"/>
              </a:ext>
            </a:extLst>
          </p:cNvPr>
          <p:cNvSpPr txBox="1"/>
          <p:nvPr/>
        </p:nvSpPr>
        <p:spPr>
          <a:xfrm>
            <a:off x="-92475" y="3797720"/>
            <a:ext cx="6779099" cy="2343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CNN Structure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cs typeface="Arial" panose="020B0604020202020204" pitchFamily="34" charset="0"/>
              </a:rPr>
              <a:t>Convolution - </a:t>
            </a:r>
            <a:r>
              <a:rPr lang="en-US" sz="2000" dirty="0">
                <a:cs typeface="Arial" panose="020B0604020202020204" pitchFamily="34" charset="0"/>
              </a:rPr>
              <a:t>Feature extraction using filters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cs typeface="Arial" panose="020B0604020202020204" pitchFamily="34" charset="0"/>
              </a:rPr>
              <a:t>Activation – </a:t>
            </a:r>
            <a:r>
              <a:rPr lang="en-US" sz="2000" dirty="0">
                <a:cs typeface="Arial" panose="020B0604020202020204" pitchFamily="34" charset="0"/>
              </a:rPr>
              <a:t>Introduce nonlinearity</a:t>
            </a:r>
            <a:endParaRPr lang="en-US" sz="1050" b="1" dirty="0"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cs typeface="Arial" panose="020B0604020202020204" pitchFamily="34" charset="0"/>
              </a:rPr>
              <a:t>Pooling - </a:t>
            </a:r>
            <a:r>
              <a:rPr lang="en-US" sz="2000" dirty="0">
                <a:cs typeface="Arial" panose="020B0604020202020204" pitchFamily="34" charset="0"/>
              </a:rPr>
              <a:t>Reduce spatial dimensions</a:t>
            </a:r>
            <a:endParaRPr lang="en-US" sz="1050" dirty="0"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cs typeface="Arial" panose="020B0604020202020204" pitchFamily="34" charset="0"/>
              </a:rPr>
              <a:t>Fully Connected - </a:t>
            </a:r>
            <a:r>
              <a:rPr lang="en-US" sz="2000" dirty="0">
                <a:cs typeface="Arial" panose="020B0604020202020204" pitchFamily="34" charset="0"/>
              </a:rPr>
              <a:t>Final classification decision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EB3D19-DFED-421A-9512-61F416A08E73}"/>
              </a:ext>
            </a:extLst>
          </p:cNvPr>
          <p:cNvSpPr txBox="1"/>
          <p:nvPr/>
        </p:nvSpPr>
        <p:spPr>
          <a:xfrm>
            <a:off x="8162720" y="6212463"/>
            <a:ext cx="34821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Figure</a:t>
            </a:r>
            <a:r>
              <a:rPr lang="en-US" sz="1200" dirty="0"/>
              <a:t>: Implemented CNN model</a:t>
            </a: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01F107EC-A8BA-4541-98A9-30B4A12CD3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824" y="4362275"/>
            <a:ext cx="4549488" cy="17791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88CEC31-E19D-44C4-847B-D0318EA654D0}"/>
              </a:ext>
            </a:extLst>
          </p:cNvPr>
          <p:cNvSpPr txBox="1"/>
          <p:nvPr/>
        </p:nvSpPr>
        <p:spPr>
          <a:xfrm>
            <a:off x="8013372" y="3724499"/>
            <a:ext cx="41786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Video</a:t>
            </a:r>
            <a:r>
              <a:rPr lang="en-US" sz="1200" dirty="0"/>
              <a:t>: Tesla computer vision</a:t>
            </a:r>
          </a:p>
        </p:txBody>
      </p:sp>
      <p:pic>
        <p:nvPicPr>
          <p:cNvPr id="10" name="network">
            <a:hlinkClick r:id="" action="ppaction://media"/>
            <a:extLst>
              <a:ext uri="{FF2B5EF4-FFF2-40B4-BE49-F238E27FC236}">
                <a16:creationId xmlns:a16="http://schemas.microsoft.com/office/drawing/2014/main" id="{43A39811-6AA7-46D2-8D50-F5877F4EEE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19513" y="1265329"/>
            <a:ext cx="3184109" cy="238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62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CDBEA23-982B-4FA9-A318-694006B505E2}"/>
              </a:ext>
            </a:extLst>
          </p:cNvPr>
          <p:cNvSpPr/>
          <p:nvPr/>
        </p:nvSpPr>
        <p:spPr>
          <a:xfrm>
            <a:off x="191819" y="138498"/>
            <a:ext cx="590418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Motivation and Objectives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85E69D-D14F-472B-AD95-C09031312AF1}"/>
              </a:ext>
            </a:extLst>
          </p:cNvPr>
          <p:cNvSpPr txBox="1"/>
          <p:nvPr/>
        </p:nvSpPr>
        <p:spPr>
          <a:xfrm>
            <a:off x="99878" y="1125118"/>
            <a:ext cx="8123918" cy="5157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Motivation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High accuracy comes with high computation time. Approx. 90%</a:t>
            </a:r>
            <a:r>
              <a:rPr lang="en-US" sz="2000" b="1" dirty="0">
                <a:cs typeface="Arial" panose="020B0604020202020204" pitchFamily="34" charset="0"/>
              </a:rPr>
              <a:t> </a:t>
            </a:r>
            <a:r>
              <a:rPr lang="en-US" sz="2000" dirty="0">
                <a:cs typeface="Arial" panose="020B0604020202020204" pitchFamily="34" charset="0"/>
              </a:rPr>
              <a:t>of CNN computations are in the convolutional layers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Computation resources cause high-power consumption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Need to include such image recognition capabilities in embedded systems with tight real-time and power constraints</a:t>
            </a:r>
          </a:p>
          <a:p>
            <a:pPr lvl="1">
              <a:lnSpc>
                <a:spcPct val="150000"/>
              </a:lnSpc>
            </a:pP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</a:pP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Objectives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cs typeface="Arial" panose="020B0604020202020204" pitchFamily="34" charset="0"/>
              </a:rPr>
              <a:t>Acceleration </a:t>
            </a:r>
            <a:r>
              <a:rPr lang="en-US" sz="2000" dirty="0">
                <a:cs typeface="Arial" panose="020B0604020202020204" pitchFamily="34" charset="0"/>
              </a:rPr>
              <a:t>– </a:t>
            </a:r>
            <a:r>
              <a:rPr lang="en" sz="2000" b="0" kern="1200" baseline="0" dirty="0">
                <a:solidFill>
                  <a:schemeClr val="tx1"/>
                </a:solidFill>
                <a:effectLst/>
                <a:ea typeface="+mn-ea"/>
                <a:cs typeface="Open Sans Hebrew" panose="00000500000000000000" pitchFamily="2" charset="-79"/>
              </a:rPr>
              <a:t>by hardware parallelization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000" b="1" kern="1200" baseline="0" dirty="0">
                <a:solidFill>
                  <a:schemeClr val="tx1"/>
                </a:solidFill>
                <a:effectLst/>
                <a:ea typeface="+mn-ea"/>
                <a:cs typeface="Open Sans Hebrew" panose="00000500000000000000" pitchFamily="2" charset="-79"/>
              </a:rPr>
              <a:t>Accuracy</a:t>
            </a:r>
            <a:r>
              <a:rPr lang="en" sz="2000" b="0" kern="1200" baseline="0" dirty="0">
                <a:solidFill>
                  <a:schemeClr val="tx1"/>
                </a:solidFill>
                <a:effectLst/>
                <a:ea typeface="+mn-ea"/>
                <a:cs typeface="Open Sans Hebrew" panose="00000500000000000000" pitchFamily="2" charset="-79"/>
              </a:rPr>
              <a:t> – reduce loss due to fixed point arithmetic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0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Open Sans Hebrew" panose="00000500000000000000" pitchFamily="2" charset="-79"/>
              </a:rPr>
              <a:t>Power</a:t>
            </a:r>
            <a:r>
              <a:rPr lang="en" sz="2000" b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Open Sans Hebrew" panose="00000500000000000000" pitchFamily="2" charset="-79"/>
              </a:rPr>
              <a:t> – dedicated hardware processing elements</a:t>
            </a:r>
          </a:p>
        </p:txBody>
      </p:sp>
      <p:pic>
        <p:nvPicPr>
          <p:cNvPr id="12" name="Picture 11" descr="A picture containing shape&#10;&#10;Description automatically generated">
            <a:extLst>
              <a:ext uri="{FF2B5EF4-FFF2-40B4-BE49-F238E27FC236}">
                <a16:creationId xmlns:a16="http://schemas.microsoft.com/office/drawing/2014/main" id="{93F02974-EA31-42C2-99A6-7E1F12479B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2881" y="1567316"/>
            <a:ext cx="3096060" cy="22602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752F3C-3A4C-448B-B4A7-3472D09AE5CE}"/>
              </a:ext>
            </a:extLst>
          </p:cNvPr>
          <p:cNvSpPr txBox="1"/>
          <p:nvPr/>
        </p:nvSpPr>
        <p:spPr>
          <a:xfrm>
            <a:off x="8971052" y="3827558"/>
            <a:ext cx="22785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Figure</a:t>
            </a:r>
            <a:r>
              <a:rPr lang="en-US" sz="1200" dirty="0"/>
              <a:t>: 2D convolution. [</a:t>
            </a:r>
            <a:r>
              <a:rPr lang="en-US" sz="1200" dirty="0">
                <a:hlinkClick r:id="rId3"/>
              </a:rPr>
              <a:t>source</a:t>
            </a:r>
            <a:r>
              <a:rPr lang="en-US" sz="1200" dirty="0"/>
              <a:t>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7622D0-EE2A-479B-9DC8-F4A5B00AD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9717" y="4510547"/>
            <a:ext cx="2682387" cy="1560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5FE8AA2-A64F-4577-A703-F458A418C10F}"/>
              </a:ext>
            </a:extLst>
          </p:cNvPr>
          <p:cNvSpPr txBox="1"/>
          <p:nvPr/>
        </p:nvSpPr>
        <p:spPr>
          <a:xfrm>
            <a:off x="8336166" y="6155259"/>
            <a:ext cx="3369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Figure</a:t>
            </a:r>
            <a:r>
              <a:rPr lang="en-US" sz="1200" dirty="0"/>
              <a:t>: Nested for loop for convolution calculation</a:t>
            </a:r>
          </a:p>
        </p:txBody>
      </p:sp>
    </p:spTree>
    <p:extLst>
      <p:ext uri="{BB962C8B-B14F-4D97-AF65-F5344CB8AC3E}">
        <p14:creationId xmlns:p14="http://schemas.microsoft.com/office/powerpoint/2010/main" val="2815273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18A61A7-DDF1-478E-9842-6365D2952B92}"/>
              </a:ext>
            </a:extLst>
          </p:cNvPr>
          <p:cNvSpPr/>
          <p:nvPr/>
        </p:nvSpPr>
        <p:spPr>
          <a:xfrm>
            <a:off x="235465" y="147304"/>
            <a:ext cx="182614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endParaRPr lang="en-US" sz="3600" b="1" cap="none" spc="0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9E9B1C-A4EC-4274-9E57-0D9ED5DE2E88}"/>
              </a:ext>
            </a:extLst>
          </p:cNvPr>
          <p:cNvSpPr txBox="1"/>
          <p:nvPr/>
        </p:nvSpPr>
        <p:spPr>
          <a:xfrm>
            <a:off x="6706457" y="1387340"/>
            <a:ext cx="4479352" cy="1891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Fixed Point Calculations: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Better computation time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Less hardware resources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Possible loss of accuracy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D85C1B-2D4A-4CE7-800E-F68F0BE3EF1B}"/>
              </a:ext>
            </a:extLst>
          </p:cNvPr>
          <p:cNvSpPr txBox="1"/>
          <p:nvPr/>
        </p:nvSpPr>
        <p:spPr>
          <a:xfrm>
            <a:off x="6672532" y="3642850"/>
            <a:ext cx="4513277" cy="2352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Simulation: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SW implementation of CNN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Comparison time HW vs SW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Compare accuracy HW vs SW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Evaluate power consumption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60413A-36FD-40E1-96D2-966188FDF2C6}"/>
              </a:ext>
            </a:extLst>
          </p:cNvPr>
          <p:cNvSpPr txBox="1"/>
          <p:nvPr/>
        </p:nvSpPr>
        <p:spPr>
          <a:xfrm>
            <a:off x="543917" y="3721096"/>
            <a:ext cx="4841328" cy="2352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High Level Synthesis (HLS)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RTL abstraction</a:t>
            </a:r>
            <a:r>
              <a:rPr lang="en-US" sz="2000" dirty="0"/>
              <a:t>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Focus on functionality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ea typeface="Times New Roman" panose="02020603050405020304" pitchFamily="18" charset="0"/>
                <a:cs typeface="Times New Roman" panose="02020603050405020304" pitchFamily="18" charset="0"/>
              </a:rPr>
              <a:t>Easily explore algorithmic changes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Simple platform retargeting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954C1B-9694-4C05-B224-B4946239B0F6}"/>
              </a:ext>
            </a:extLst>
          </p:cNvPr>
          <p:cNvSpPr txBox="1"/>
          <p:nvPr/>
        </p:nvSpPr>
        <p:spPr>
          <a:xfrm>
            <a:off x="543917" y="1387340"/>
            <a:ext cx="4240148" cy="1891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ZedBoard FPGA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Programmable logic</a:t>
            </a:r>
            <a:endParaRPr lang="en-US" sz="20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Control design optimization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Fast development</a:t>
            </a:r>
          </a:p>
        </p:txBody>
      </p:sp>
    </p:spTree>
    <p:extLst>
      <p:ext uri="{BB962C8B-B14F-4D97-AF65-F5344CB8AC3E}">
        <p14:creationId xmlns:p14="http://schemas.microsoft.com/office/powerpoint/2010/main" val="490858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5690506-9B80-4F74-BA94-7C24ECD3D9C6}"/>
              </a:ext>
            </a:extLst>
          </p:cNvPr>
          <p:cNvSpPr txBox="1"/>
          <p:nvPr/>
        </p:nvSpPr>
        <p:spPr>
          <a:xfrm>
            <a:off x="-105136" y="1078183"/>
            <a:ext cx="4107494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b="1" dirty="0">
                <a:cs typeface="Arial" panose="020B0604020202020204" pitchFamily="34" charset="0"/>
              </a:rPr>
              <a:t>Processing system (PS):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ARM Cortex A9 667MHz CPU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Input Output – SD card, UART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Control and configuration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DDR memory unit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287C45-8AE5-4C6B-A6A4-EE158C51B7A7}"/>
              </a:ext>
            </a:extLst>
          </p:cNvPr>
          <p:cNvSpPr/>
          <p:nvPr/>
        </p:nvSpPr>
        <p:spPr>
          <a:xfrm>
            <a:off x="139810" y="143881"/>
            <a:ext cx="395492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Hardware Design</a:t>
            </a:r>
            <a:endParaRPr lang="en-US" sz="3600" b="1" cap="none" spc="0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EF39728-6077-4EEB-91C6-E3D0997D5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179"/>
          <a:stretch/>
        </p:blipFill>
        <p:spPr>
          <a:xfrm>
            <a:off x="5689369" y="3493018"/>
            <a:ext cx="5263306" cy="3024063"/>
          </a:xfrm>
          <a:prstGeom prst="rect">
            <a:avLst/>
          </a:prstGeom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362FE63-F675-4D85-A2A6-3534BE14FD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12" t="87900" r="45586"/>
          <a:stretch/>
        </p:blipFill>
        <p:spPr>
          <a:xfrm>
            <a:off x="5373890" y="5962969"/>
            <a:ext cx="619561" cy="39417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E4F463-ABEF-4D31-B7D0-B9303EF04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756" y="3652954"/>
            <a:ext cx="3314248" cy="270419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560489F-C341-45E3-A235-4CDEC1C5D3A5}"/>
              </a:ext>
            </a:extLst>
          </p:cNvPr>
          <p:cNvSpPr txBox="1"/>
          <p:nvPr/>
        </p:nvSpPr>
        <p:spPr>
          <a:xfrm>
            <a:off x="3449613" y="1078183"/>
            <a:ext cx="4785723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b="1" dirty="0">
                <a:cs typeface="Arial" panose="020B0604020202020204" pitchFamily="34" charset="0"/>
              </a:rPr>
              <a:t>Programmable Logic (PL):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Artix-7 FPGA with 6.6M logic cells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DMA controller for data transfer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Processing Element per CNN layer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BRAM for kernels and weights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3ED9C4-6FF9-423F-9104-B3FD6997EF97}"/>
              </a:ext>
            </a:extLst>
          </p:cNvPr>
          <p:cNvSpPr txBox="1"/>
          <p:nvPr/>
        </p:nvSpPr>
        <p:spPr>
          <a:xfrm>
            <a:off x="7494582" y="1078183"/>
            <a:ext cx="4697418" cy="1295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b="1" dirty="0">
                <a:cs typeface="Arial" panose="020B0604020202020204" pitchFamily="34" charset="0"/>
              </a:rPr>
              <a:t>AXI interfaces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Stream – high throughput (input data)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Lite – static data (kernel/weights)</a:t>
            </a:r>
          </a:p>
        </p:txBody>
      </p:sp>
    </p:spTree>
    <p:extLst>
      <p:ext uri="{BB962C8B-B14F-4D97-AF65-F5344CB8AC3E}">
        <p14:creationId xmlns:p14="http://schemas.microsoft.com/office/powerpoint/2010/main" val="2512607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8116A6-801C-43D5-99B8-6397D68BD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527" y="4111142"/>
            <a:ext cx="3004550" cy="12174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B35305-06B9-4740-B3D8-A6BFB5328E2B}"/>
              </a:ext>
            </a:extLst>
          </p:cNvPr>
          <p:cNvSpPr txBox="1"/>
          <p:nvPr/>
        </p:nvSpPr>
        <p:spPr>
          <a:xfrm>
            <a:off x="5627243" y="1344137"/>
            <a:ext cx="5050486" cy="1891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Sliding Window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Neighborhood extraction mechanism</a:t>
            </a:r>
            <a:endParaRPr lang="en-US" sz="2000" dirty="0"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Memory utilization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Data reuse – pixel transferred only once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E021A1-944D-4E8E-8A05-99CCBD7220E1}"/>
              </a:ext>
            </a:extLst>
          </p:cNvPr>
          <p:cNvSpPr txBox="1"/>
          <p:nvPr/>
        </p:nvSpPr>
        <p:spPr>
          <a:xfrm>
            <a:off x="6932341" y="5680211"/>
            <a:ext cx="37453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Figures</a:t>
            </a:r>
            <a:r>
              <a:rPr lang="en-US" sz="1200" dirty="0"/>
              <a:t>: Data reuse / sliding window illustration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B3730D2-32C8-4784-B1AA-F05ABED52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569" y="3701028"/>
            <a:ext cx="4075320" cy="225618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D7F1630-06B2-465C-8D3A-8F7ECA6D82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9724" y="4006690"/>
            <a:ext cx="3357850" cy="154153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7332341-5E89-41DA-BB6F-6EBCD8D6F6DD}"/>
              </a:ext>
            </a:extLst>
          </p:cNvPr>
          <p:cNvSpPr/>
          <p:nvPr/>
        </p:nvSpPr>
        <p:spPr>
          <a:xfrm>
            <a:off x="139810" y="143881"/>
            <a:ext cx="395492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Hardware Design</a:t>
            </a:r>
            <a:endParaRPr lang="en-US" sz="3600" b="1" cap="none" spc="0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49213D-5838-44D3-9230-97FB36A3D82C}"/>
              </a:ext>
            </a:extLst>
          </p:cNvPr>
          <p:cNvSpPr txBox="1"/>
          <p:nvPr/>
        </p:nvSpPr>
        <p:spPr>
          <a:xfrm>
            <a:off x="708671" y="1344136"/>
            <a:ext cx="4119690" cy="1891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Processing Element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Single CNN layer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BRAM buffers</a:t>
            </a:r>
            <a:endParaRPr lang="en-US" sz="2000" dirty="0"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FIFO implementation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2437DB-7B95-4348-A02D-1BE8CA035822}"/>
              </a:ext>
            </a:extLst>
          </p:cNvPr>
          <p:cNvSpPr txBox="1"/>
          <p:nvPr/>
        </p:nvSpPr>
        <p:spPr>
          <a:xfrm>
            <a:off x="1327943" y="5851917"/>
            <a:ext cx="37453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Figures</a:t>
            </a:r>
            <a:r>
              <a:rPr lang="en-US" sz="1200" dirty="0"/>
              <a:t>: Processing Element design</a:t>
            </a:r>
          </a:p>
        </p:txBody>
      </p:sp>
    </p:spTree>
    <p:extLst>
      <p:ext uri="{BB962C8B-B14F-4D97-AF65-F5344CB8AC3E}">
        <p14:creationId xmlns:p14="http://schemas.microsoft.com/office/powerpoint/2010/main" val="2886671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481A7-99E3-4E0E-90C2-D5DD044C8D7A}"/>
              </a:ext>
            </a:extLst>
          </p:cNvPr>
          <p:cNvSpPr/>
          <p:nvPr/>
        </p:nvSpPr>
        <p:spPr>
          <a:xfrm>
            <a:off x="166987" y="140836"/>
            <a:ext cx="3801042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Software Design</a:t>
            </a:r>
            <a:endParaRPr lang="en-US" sz="3600" b="1" cap="none" spc="0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B8438F-15B8-49D6-9B11-659C74687BE2}"/>
              </a:ext>
            </a:extLst>
          </p:cNvPr>
          <p:cNvSpPr txBox="1"/>
          <p:nvPr/>
        </p:nvSpPr>
        <p:spPr>
          <a:xfrm>
            <a:off x="83037" y="1140662"/>
            <a:ext cx="5587919" cy="5157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Cross platform: PC and FPGA 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Written in C in Vivado SDK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050" dirty="0"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FPGA platform (ARM Cortex A9 CPU)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Bare Metal (no OS)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FatFS – Free file system software module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Maximum Stack (64Kb)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100" dirty="0"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PC platform (Intel i7 CPU)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Linux based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Single threaded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Possible Simulation of HW calculations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6C5780-5F9A-4528-901E-B2EE25A74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287" y="2536601"/>
            <a:ext cx="5587919" cy="236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377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481A7-99E3-4E0E-90C2-D5DD044C8D7A}"/>
              </a:ext>
            </a:extLst>
          </p:cNvPr>
          <p:cNvSpPr/>
          <p:nvPr/>
        </p:nvSpPr>
        <p:spPr>
          <a:xfrm>
            <a:off x="219026" y="140052"/>
            <a:ext cx="449353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HW Implementation</a:t>
            </a:r>
            <a:endParaRPr lang="en-US" sz="3600" b="1" cap="none" spc="0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9E72D7-4921-44EE-B2ED-E3492046B1F8}"/>
              </a:ext>
            </a:extLst>
          </p:cNvPr>
          <p:cNvSpPr txBox="1"/>
          <p:nvPr/>
        </p:nvSpPr>
        <p:spPr>
          <a:xfrm>
            <a:off x="7057888" y="6059575"/>
            <a:ext cx="32882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Figure:</a:t>
            </a:r>
            <a:r>
              <a:rPr lang="en-US" sz="1200" dirty="0"/>
              <a:t> CNN core block design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A09ECE5-A418-4D06-903E-9DC94CEFD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4524" y="1407901"/>
            <a:ext cx="6854368" cy="279863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9660277-7F3A-44D8-BA31-2779DECBF068}"/>
              </a:ext>
            </a:extLst>
          </p:cNvPr>
          <p:cNvSpPr txBox="1"/>
          <p:nvPr/>
        </p:nvSpPr>
        <p:spPr>
          <a:xfrm>
            <a:off x="7156514" y="3757721"/>
            <a:ext cx="32882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Figure:</a:t>
            </a:r>
            <a:r>
              <a:rPr lang="en-US" sz="1200" dirty="0"/>
              <a:t> TOP block design</a:t>
            </a:r>
          </a:p>
        </p:txBody>
      </p:sp>
      <p:pic>
        <p:nvPicPr>
          <p:cNvPr id="19" name="Picture 1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FBB710C-923B-40DA-92BC-BB2D770D4E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601" y="4508879"/>
            <a:ext cx="6699778" cy="15405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35FC431-A90D-4DA7-997E-03841098AD80}"/>
              </a:ext>
            </a:extLst>
          </p:cNvPr>
          <p:cNvSpPr/>
          <p:nvPr/>
        </p:nvSpPr>
        <p:spPr>
          <a:xfrm>
            <a:off x="7222921" y="1795244"/>
            <a:ext cx="729842" cy="91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099AAA-C39F-4642-AC75-92C57DF9869A}"/>
              </a:ext>
            </a:extLst>
          </p:cNvPr>
          <p:cNvSpPr txBox="1"/>
          <p:nvPr/>
        </p:nvSpPr>
        <p:spPr>
          <a:xfrm>
            <a:off x="7222921" y="2693560"/>
            <a:ext cx="13925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CNN Core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F2C9120-1185-4EF5-B938-33020E332950}"/>
              </a:ext>
            </a:extLst>
          </p:cNvPr>
          <p:cNvSpPr/>
          <p:nvPr/>
        </p:nvSpPr>
        <p:spPr>
          <a:xfrm>
            <a:off x="8070795" y="2040770"/>
            <a:ext cx="980926" cy="66887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C0B727-BA30-44D5-B0F1-D023884A5938}"/>
              </a:ext>
            </a:extLst>
          </p:cNvPr>
          <p:cNvSpPr txBox="1"/>
          <p:nvPr/>
        </p:nvSpPr>
        <p:spPr>
          <a:xfrm>
            <a:off x="8125665" y="2701602"/>
            <a:ext cx="13925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50"/>
                </a:solidFill>
              </a:rPr>
              <a:t>DMA Engine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70B5945-0DBF-4233-B48F-58BFB910AAEE}"/>
              </a:ext>
            </a:extLst>
          </p:cNvPr>
          <p:cNvSpPr/>
          <p:nvPr/>
        </p:nvSpPr>
        <p:spPr>
          <a:xfrm>
            <a:off x="10118584" y="2814294"/>
            <a:ext cx="1290444" cy="782486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284183B-A23C-4830-884F-8397FA7D755C}"/>
              </a:ext>
            </a:extLst>
          </p:cNvPr>
          <p:cNvSpPr txBox="1"/>
          <p:nvPr/>
        </p:nvSpPr>
        <p:spPr>
          <a:xfrm>
            <a:off x="10185696" y="2571144"/>
            <a:ext cx="13925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Processing System</a:t>
            </a:r>
          </a:p>
        </p:txBody>
      </p:sp>
      <p:pic>
        <p:nvPicPr>
          <p:cNvPr id="27" name="Picture 26" descr="Timeline&#10;&#10;Description automatically generated">
            <a:extLst>
              <a:ext uri="{FF2B5EF4-FFF2-40B4-BE49-F238E27FC236}">
                <a16:creationId xmlns:a16="http://schemas.microsoft.com/office/drawing/2014/main" id="{9C22C81C-A9C8-41A6-B529-E6CB34E2B3C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79" r="19797" b="13261"/>
          <a:stretch/>
        </p:blipFill>
        <p:spPr>
          <a:xfrm>
            <a:off x="327786" y="4650225"/>
            <a:ext cx="3914452" cy="1409350"/>
          </a:xfrm>
          <a:prstGeom prst="rect">
            <a:avLst/>
          </a:prstGeom>
        </p:spPr>
      </p:pic>
      <p:pic>
        <p:nvPicPr>
          <p:cNvPr id="29" name="Picture 28" descr="Timeline&#10;&#10;Description automatically generated">
            <a:extLst>
              <a:ext uri="{FF2B5EF4-FFF2-40B4-BE49-F238E27FC236}">
                <a16:creationId xmlns:a16="http://schemas.microsoft.com/office/drawing/2014/main" id="{DD123AD5-0F4F-4A05-AB2B-2BA0DD4BFA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54" t="79549" r="16852"/>
          <a:stretch/>
        </p:blipFill>
        <p:spPr>
          <a:xfrm>
            <a:off x="4134371" y="5850542"/>
            <a:ext cx="245165" cy="57263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9EDE176-4E9E-42FA-BBDB-1DF06D106B59}"/>
              </a:ext>
            </a:extLst>
          </p:cNvPr>
          <p:cNvSpPr txBox="1"/>
          <p:nvPr/>
        </p:nvSpPr>
        <p:spPr>
          <a:xfrm>
            <a:off x="1651073" y="6130962"/>
            <a:ext cx="16996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Table:</a:t>
            </a:r>
            <a:r>
              <a:rPr lang="en-US" sz="1200" dirty="0"/>
              <a:t> FPGA utilization</a:t>
            </a:r>
          </a:p>
        </p:txBody>
      </p:sp>
      <p:pic>
        <p:nvPicPr>
          <p:cNvPr id="32" name="Picture 31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B65E29C5-8B8C-4892-AAE3-5DEA0DA48C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142" y="1262305"/>
            <a:ext cx="2809183" cy="2757596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B615B26-661B-4C83-9E73-B727578D132B}"/>
              </a:ext>
            </a:extLst>
          </p:cNvPr>
          <p:cNvSpPr txBox="1"/>
          <p:nvPr/>
        </p:nvSpPr>
        <p:spPr>
          <a:xfrm>
            <a:off x="1612647" y="4063203"/>
            <a:ext cx="1952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Figure: </a:t>
            </a:r>
            <a:r>
              <a:rPr lang="en-US" sz="1200" dirty="0"/>
              <a:t>Implemented Design</a:t>
            </a:r>
          </a:p>
        </p:txBody>
      </p:sp>
    </p:spTree>
    <p:extLst>
      <p:ext uri="{BB962C8B-B14F-4D97-AF65-F5344CB8AC3E}">
        <p14:creationId xmlns:p14="http://schemas.microsoft.com/office/powerpoint/2010/main" val="3291999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481A7-99E3-4E0E-90C2-D5DD044C8D7A}"/>
              </a:ext>
            </a:extLst>
          </p:cNvPr>
          <p:cNvSpPr/>
          <p:nvPr/>
        </p:nvSpPr>
        <p:spPr>
          <a:xfrm>
            <a:off x="196162" y="122985"/>
            <a:ext cx="433965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0">
                  <a:solidFill>
                    <a:schemeClr val="bg1"/>
                  </a:solidFill>
                </a:ln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Simulation Results</a:t>
            </a:r>
            <a:endParaRPr lang="en-US" sz="3600" b="1" cap="none" spc="0" dirty="0">
              <a:ln w="0">
                <a:solidFill>
                  <a:schemeClr val="bg1"/>
                </a:solidFill>
              </a:ln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Chart, bar chart&#10;&#10;Description automatically generated with medium confidence">
            <a:extLst>
              <a:ext uri="{FF2B5EF4-FFF2-40B4-BE49-F238E27FC236}">
                <a16:creationId xmlns:a16="http://schemas.microsoft.com/office/drawing/2014/main" id="{DF528A7F-BB59-4E27-A3B1-4540D8209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105" y="4702616"/>
            <a:ext cx="7955625" cy="15748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F9F72B-ABE8-4456-BAD6-AFAD4AE74F7B}"/>
              </a:ext>
            </a:extLst>
          </p:cNvPr>
          <p:cNvSpPr txBox="1"/>
          <p:nvPr/>
        </p:nvSpPr>
        <p:spPr>
          <a:xfrm>
            <a:off x="0" y="1055718"/>
            <a:ext cx="5410899" cy="1891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CNN Simulation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Python Keras deep learning library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MNIST dataset, 10K test images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Kernels and weights fed to CNN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F326E5-2B44-4CB4-B411-8D8A1CB0E3F0}"/>
              </a:ext>
            </a:extLst>
          </p:cNvPr>
          <p:cNvSpPr txBox="1"/>
          <p:nvPr/>
        </p:nvSpPr>
        <p:spPr>
          <a:xfrm>
            <a:off x="-1" y="3117738"/>
            <a:ext cx="5410899" cy="2352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000" b="1" dirty="0">
                <a:cs typeface="Arial" panose="020B0604020202020204" pitchFamily="34" charset="0"/>
              </a:rPr>
              <a:t>Measurements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Avg. image processing time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Avg. accuracy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Avg. certainty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cs typeface="Arial" panose="020B0604020202020204" pitchFamily="34" charset="0"/>
              </a:rPr>
              <a:t>Vivado power estimation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DED2CAA-8543-40E5-AE51-9621AF555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477" y="2983941"/>
            <a:ext cx="3876675" cy="13102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F9B8CE-43CB-49A0-964C-1356EE2229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1103" y="1301273"/>
            <a:ext cx="3876675" cy="14001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F858A18-F2F1-4094-B6F9-39BE03C1501E}"/>
              </a:ext>
            </a:extLst>
          </p:cNvPr>
          <p:cNvSpPr txBox="1"/>
          <p:nvPr/>
        </p:nvSpPr>
        <p:spPr>
          <a:xfrm>
            <a:off x="7290035" y="2592317"/>
            <a:ext cx="36156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Table</a:t>
            </a:r>
            <a:r>
              <a:rPr lang="en-US" sz="1200" dirty="0"/>
              <a:t>: CNN accuracy using different arithmetic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BDE495-D8A4-4D68-BBB9-173B25CBA524}"/>
              </a:ext>
            </a:extLst>
          </p:cNvPr>
          <p:cNvSpPr txBox="1"/>
          <p:nvPr/>
        </p:nvSpPr>
        <p:spPr>
          <a:xfrm>
            <a:off x="7373924" y="4175376"/>
            <a:ext cx="36156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Table</a:t>
            </a:r>
            <a:r>
              <a:rPr lang="en-US" sz="1200" dirty="0"/>
              <a:t>: Vivado power estimation results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978684-7C5E-4114-BFDE-ADDEEAB00793}"/>
              </a:ext>
            </a:extLst>
          </p:cNvPr>
          <p:cNvSpPr txBox="1"/>
          <p:nvPr/>
        </p:nvSpPr>
        <p:spPr>
          <a:xfrm>
            <a:off x="7736050" y="6277428"/>
            <a:ext cx="1919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Table</a:t>
            </a:r>
            <a:r>
              <a:rPr lang="en-US" sz="1200" dirty="0"/>
              <a:t>: Time comparison</a:t>
            </a:r>
          </a:p>
        </p:txBody>
      </p:sp>
    </p:spTree>
    <p:extLst>
      <p:ext uri="{BB962C8B-B14F-4D97-AF65-F5344CB8AC3E}">
        <p14:creationId xmlns:p14="http://schemas.microsoft.com/office/powerpoint/2010/main" val="1141555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17852</TotalTime>
  <Words>562</Words>
  <Application>Microsoft Office PowerPoint</Application>
  <PresentationFormat>Widescreen</PresentationFormat>
  <Paragraphs>124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Chaim Gruda</dc:creator>
  <cp:lastModifiedBy>Chaim Gruda</cp:lastModifiedBy>
  <cp:revision>129</cp:revision>
  <cp:lastPrinted>2021-01-15T09:05:48Z</cp:lastPrinted>
  <dcterms:created xsi:type="dcterms:W3CDTF">2021-01-08T21:27:03Z</dcterms:created>
  <dcterms:modified xsi:type="dcterms:W3CDTF">2021-06-09T14:16:54Z</dcterms:modified>
</cp:coreProperties>
</file>

<file path=docProps/thumbnail.jpeg>
</file>